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60" r:id="rId4"/>
    <p:sldId id="264" r:id="rId5"/>
    <p:sldId id="269" r:id="rId6"/>
    <p:sldId id="270" r:id="rId7"/>
    <p:sldId id="261" r:id="rId8"/>
    <p:sldId id="267" r:id="rId9"/>
    <p:sldId id="271" r:id="rId10"/>
    <p:sldId id="265" r:id="rId11"/>
    <p:sldId id="273" r:id="rId12"/>
    <p:sldId id="279" r:id="rId13"/>
    <p:sldId id="280" r:id="rId14"/>
    <p:sldId id="281" r:id="rId15"/>
    <p:sldId id="274" r:id="rId16"/>
    <p:sldId id="275" r:id="rId17"/>
    <p:sldId id="276" r:id="rId18"/>
    <p:sldId id="277" r:id="rId19"/>
    <p:sldId id="278" r:id="rId20"/>
    <p:sldId id="272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  <a:srgbClr val="202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9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5008AF43-A67D-13BF-FBBC-D453889F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3fcf5837_0_50:notes">
            <a:extLst>
              <a:ext uri="{FF2B5EF4-FFF2-40B4-BE49-F238E27FC236}">
                <a16:creationId xmlns:a16="http://schemas.microsoft.com/office/drawing/2014/main" id="{C6350DC3-9A50-1B6D-A9BD-7D2900A3A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3fcf5837_0_50:notes">
            <a:extLst>
              <a:ext uri="{FF2B5EF4-FFF2-40B4-BE49-F238E27FC236}">
                <a16:creationId xmlns:a16="http://schemas.microsoft.com/office/drawing/2014/main" id="{D4A5FDAE-907F-31BE-A619-4B353FD1D7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759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D1886BDE-EADE-F51B-B90C-A702596FF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3fcf5837_0_50:notes">
            <a:extLst>
              <a:ext uri="{FF2B5EF4-FFF2-40B4-BE49-F238E27FC236}">
                <a16:creationId xmlns:a16="http://schemas.microsoft.com/office/drawing/2014/main" id="{2FB8D4B9-B5AC-C54C-CBF6-2350692F67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3fcf5837_0_50:notes">
            <a:extLst>
              <a:ext uri="{FF2B5EF4-FFF2-40B4-BE49-F238E27FC236}">
                <a16:creationId xmlns:a16="http://schemas.microsoft.com/office/drawing/2014/main" id="{F3DCEC13-ED1D-0ADB-5B2F-F8479235A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260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CBB7F16C-6758-486E-CC5F-B87F7533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3fcf5837_0_50:notes">
            <a:extLst>
              <a:ext uri="{FF2B5EF4-FFF2-40B4-BE49-F238E27FC236}">
                <a16:creationId xmlns:a16="http://schemas.microsoft.com/office/drawing/2014/main" id="{AACE6107-CAEC-972E-1C52-BB4DEE394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3fcf5837_0_50:notes">
            <a:extLst>
              <a:ext uri="{FF2B5EF4-FFF2-40B4-BE49-F238E27FC236}">
                <a16:creationId xmlns:a16="http://schemas.microsoft.com/office/drawing/2014/main" id="{4AC9FFD8-CD44-ED09-21C1-464544779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779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D44DFBF-6FDC-D0C8-3F80-60BBB1C1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03fcf5837_0_678:notes">
            <a:extLst>
              <a:ext uri="{FF2B5EF4-FFF2-40B4-BE49-F238E27FC236}">
                <a16:creationId xmlns:a16="http://schemas.microsoft.com/office/drawing/2014/main" id="{39A0C377-09B6-FED3-0D2A-A02A047BF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03fcf5837_0_678:notes">
            <a:extLst>
              <a:ext uri="{FF2B5EF4-FFF2-40B4-BE49-F238E27FC236}">
                <a16:creationId xmlns:a16="http://schemas.microsoft.com/office/drawing/2014/main" id="{BDDC69FD-EE75-9C04-DE9B-9AF01581D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09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3fcf583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3fcf583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3fcf583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3fcf583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88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3fcf583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3fcf583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441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3fcf583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3fcf583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04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3fcf583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3fcf583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02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03fcf5837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03fcf5837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625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03fcf5837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03fcf5837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150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3fcf583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3fcf583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87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513500"/>
            <a:ext cx="9144000" cy="63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0" y="25409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0450" y="1205100"/>
            <a:ext cx="8123100" cy="11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0450" y="27251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11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650" y="3535633"/>
            <a:ext cx="2857501" cy="688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7333975" y="0"/>
            <a:ext cx="1809900" cy="120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uromatch Academ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4513500"/>
            <a:ext cx="9144000" cy="63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333975" y="0"/>
            <a:ext cx="1809900" cy="120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420180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90525" y="4201800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/>
            </a:lvl1pPr>
            <a:lvl2pPr lvl="1">
              <a:buNone/>
              <a:defRPr sz="1200"/>
            </a:lvl2pPr>
            <a:lvl3pPr lvl="2">
              <a:buNone/>
              <a:defRPr sz="1200"/>
            </a:lvl3pPr>
            <a:lvl4pPr lvl="3">
              <a:buNone/>
              <a:defRPr sz="1200"/>
            </a:lvl4pPr>
            <a:lvl5pPr lvl="4">
              <a:buNone/>
              <a:defRPr sz="1200"/>
            </a:lvl5pPr>
            <a:lvl6pPr lvl="5">
              <a:buNone/>
              <a:defRPr sz="1200"/>
            </a:lvl6pPr>
            <a:lvl7pPr lvl="6">
              <a:buNone/>
              <a:defRPr sz="1200"/>
            </a:lvl7pPr>
            <a:lvl8pPr lvl="7">
              <a:buNone/>
              <a:defRPr sz="1200"/>
            </a:lvl8pPr>
            <a:lvl9pPr lvl="8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20180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D9D9D9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650" y="4221433"/>
            <a:ext cx="2857501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4572000" y="75"/>
            <a:ext cx="4572000" cy="420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939500" y="1205825"/>
            <a:ext cx="3837000" cy="29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4513500"/>
            <a:ext cx="9144000" cy="63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7333975" y="0"/>
            <a:ext cx="1809900" cy="120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420180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/>
          <p:nvPr/>
        </p:nvSpPr>
        <p:spPr>
          <a:xfrm>
            <a:off x="90525" y="4201800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20180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ctrTitle"/>
          </p:nvPr>
        </p:nvSpPr>
        <p:spPr>
          <a:xfrm>
            <a:off x="510450" y="1205100"/>
            <a:ext cx="8123100" cy="11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Modeling Human Perceptual Decision-Making and Bias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10450" y="27251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Disconnected Connectionists (DC)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180A69-D371-45CB-854B-AF06DFF64D4D}"/>
              </a:ext>
            </a:extLst>
          </p:cNvPr>
          <p:cNvSpPr/>
          <p:nvPr/>
        </p:nvSpPr>
        <p:spPr>
          <a:xfrm>
            <a:off x="7159413" y="0"/>
            <a:ext cx="1984587" cy="1429173"/>
          </a:xfrm>
          <a:prstGeom prst="rect">
            <a:avLst/>
          </a:prstGeom>
          <a:solidFill>
            <a:srgbClr val="202729"/>
          </a:solidFill>
          <a:ln>
            <a:solidFill>
              <a:srgbClr val="2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A110F-F97F-41D6-97EC-A4D79DDDF1DD}"/>
              </a:ext>
            </a:extLst>
          </p:cNvPr>
          <p:cNvSpPr/>
          <p:nvPr/>
        </p:nvSpPr>
        <p:spPr>
          <a:xfrm>
            <a:off x="7159413" y="0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52418-7B7E-4BA6-914F-DAB7F9F31F7A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1CFD2-A6BA-47F0-F189-16259D85E52C}"/>
              </a:ext>
            </a:extLst>
          </p:cNvPr>
          <p:cNvSpPr txBox="1"/>
          <p:nvPr/>
        </p:nvSpPr>
        <p:spPr>
          <a:xfrm>
            <a:off x="66143" y="106326"/>
            <a:ext cx="92338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roxima Nova" panose="020B0604020202020204" charset="0"/>
              </a:rPr>
              <a:t>Subject 2</a:t>
            </a:r>
          </a:p>
          <a:p>
            <a:r>
              <a:rPr lang="en-US" sz="1200" dirty="0"/>
              <a:t>No clear evidence of the waterfall illusion. Estimates align with either the stimulus direction or the prior mean, showing no evidence of repulsion from recent motion history</a:t>
            </a:r>
            <a:endParaRPr lang="en-US" sz="1200" dirty="0">
              <a:latin typeface="Proxima Nova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FFC83A-3BB3-00F0-187F-0CB86811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15" y="873341"/>
            <a:ext cx="6906970" cy="42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7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0AD3CE5-9B4E-F761-3B30-4520E4FB7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>
            <a:extLst>
              <a:ext uri="{FF2B5EF4-FFF2-40B4-BE49-F238E27FC236}">
                <a16:creationId xmlns:a16="http://schemas.microsoft.com/office/drawing/2014/main" id="{4E636468-1E0A-FD70-6E0C-0516BAF1AB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7C771F-B599-4DCC-AB2D-A333B7201FAE}"/>
              </a:ext>
            </a:extLst>
          </p:cNvPr>
          <p:cNvSpPr/>
          <p:nvPr/>
        </p:nvSpPr>
        <p:spPr>
          <a:xfrm>
            <a:off x="7159413" y="0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526DD-0C3F-3B64-8BE2-D331D0C65363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F88A7-0B0C-3C9D-FFF4-219F80D79BBB}"/>
              </a:ext>
            </a:extLst>
          </p:cNvPr>
          <p:cNvSpPr txBox="1"/>
          <p:nvPr/>
        </p:nvSpPr>
        <p:spPr>
          <a:xfrm>
            <a:off x="63795" y="106780"/>
            <a:ext cx="923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roxima Nova" panose="020B0604020202020204" charset="0"/>
              </a:rPr>
              <a:t>Subject 5</a:t>
            </a:r>
          </a:p>
          <a:p>
            <a:r>
              <a:rPr lang="en-US" dirty="0"/>
              <a:t>Evidence of the waterfall illusion, under low coherence and narrow prior conditions</a:t>
            </a:r>
            <a:endParaRPr lang="en-US" dirty="0">
              <a:latin typeface="Proxima Nov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858E-BE5F-630E-E596-A882900C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30" y="803156"/>
            <a:ext cx="7020495" cy="43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647C-5C73-E40E-B80A-4E7C224E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322958"/>
            <a:ext cx="4045200" cy="750438"/>
          </a:xfrm>
        </p:spPr>
        <p:txBody>
          <a:bodyPr/>
          <a:lstStyle/>
          <a:p>
            <a:r>
              <a:rPr lang="en-US" dirty="0"/>
              <a:t>Cardinal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3ABB7-6DC1-FBFF-C598-B35BFC8FB3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F70B1-E2A6-0170-6A7C-93397CF740DF}"/>
              </a:ext>
            </a:extLst>
          </p:cNvPr>
          <p:cNvSpPr txBox="1"/>
          <p:nvPr/>
        </p:nvSpPr>
        <p:spPr>
          <a:xfrm>
            <a:off x="198460" y="1136162"/>
            <a:ext cx="41792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100" dirty="0">
                <a:solidFill>
                  <a:schemeClr val="accent3"/>
                </a:solidFill>
                <a:latin typeface="Proxima Nova"/>
                <a:sym typeface="Proxima Nova"/>
              </a:rPr>
              <a:t>Perceived orientations are attracted toward the cardinal directions, and repelled from the obliques.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E4A474-152C-EDB0-8098-7D8DE2A21E08}"/>
              </a:ext>
            </a:extLst>
          </p:cNvPr>
          <p:cNvSpPr txBox="1"/>
          <p:nvPr/>
        </p:nvSpPr>
        <p:spPr>
          <a:xfrm>
            <a:off x="198460" y="2622343"/>
            <a:ext cx="417927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100" dirty="0">
                <a:solidFill>
                  <a:schemeClr val="accent3"/>
                </a:solidFill>
                <a:latin typeface="Proxima Nova"/>
                <a:sym typeface="Proxima Nova"/>
              </a:rPr>
              <a:t>Analyzed through difference between 2 halves for each slice of 45° </a:t>
            </a:r>
            <a:endParaRPr lang="en-US" dirty="0"/>
          </a:p>
        </p:txBody>
      </p:sp>
      <p:pic>
        <p:nvPicPr>
          <p:cNvPr id="12" name="Picture 11" descr="A diagram of a person's eye&#10;&#10;AI-generated content may be incorrect.">
            <a:extLst>
              <a:ext uri="{FF2B5EF4-FFF2-40B4-BE49-F238E27FC236}">
                <a16:creationId xmlns:a16="http://schemas.microsoft.com/office/drawing/2014/main" id="{77D86259-7698-490E-08C3-52F0C104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39" y="1457305"/>
            <a:ext cx="3954921" cy="173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0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D37B-42B6-AAAB-4263-E2E8A63C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Attraction toward 225° prior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CE22F-BA75-2C4B-35F7-E6940C500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DDE1EACD-BA97-68C8-FE5C-09890A97A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40504"/>
            <a:ext cx="4626474" cy="2804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442EEC-D504-93C0-E3BD-28E22D44C7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5"/>
          <a:stretch>
            <a:fillRect/>
          </a:stretch>
        </p:blipFill>
        <p:spPr>
          <a:xfrm>
            <a:off x="5015581" y="1290141"/>
            <a:ext cx="2813239" cy="275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6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917EF7BF-E764-EA86-72E2-83A81A5BB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>
            <a:extLst>
              <a:ext uri="{FF2B5EF4-FFF2-40B4-BE49-F238E27FC236}">
                <a16:creationId xmlns:a16="http://schemas.microsoft.com/office/drawing/2014/main" id="{7C230182-0C3D-CBC5-0356-975FC67835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2321E-4C4D-5E94-BDEF-D7DDADA14ED3}"/>
              </a:ext>
            </a:extLst>
          </p:cNvPr>
          <p:cNvSpPr/>
          <p:nvPr/>
        </p:nvSpPr>
        <p:spPr>
          <a:xfrm>
            <a:off x="7159413" y="0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B38FB-0775-8AEA-F323-99CFA65FB582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FBF1E5-830A-51A8-C9EE-DF730B62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dirty="0"/>
              <a:t>Half comparison </a:t>
            </a:r>
          </a:p>
        </p:txBody>
      </p:sp>
      <p:pic>
        <p:nvPicPr>
          <p:cNvPr id="3" name="Picture 2" descr="A graph with green and orange bars&#10;&#10;AI-generated content may be incorrect.">
            <a:extLst>
              <a:ext uri="{FF2B5EF4-FFF2-40B4-BE49-F238E27FC236}">
                <a16:creationId xmlns:a16="http://schemas.microsoft.com/office/drawing/2014/main" id="{292E4AF8-09BC-5690-9664-009DF386E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55" y="1017725"/>
            <a:ext cx="5094845" cy="2411065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297B249-9727-E615-9BE5-99593950E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77" y="3428790"/>
            <a:ext cx="6298003" cy="13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4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5D92-583E-4AF9-F5B6-DC7ECF3E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604520"/>
            <a:ext cx="4045200" cy="1509600"/>
          </a:xfrm>
        </p:spPr>
        <p:txBody>
          <a:bodyPr/>
          <a:lstStyle/>
          <a:p>
            <a:pPr algn="l"/>
            <a:r>
              <a:rPr lang="en-US" sz="2800" dirty="0"/>
              <a:t>Modeling Perceptual Strategy: Bayesian vs. Switching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51F28-708B-C0F1-4F95-767AE46BF53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402916"/>
            <a:ext cx="3837000" cy="2711710"/>
          </a:xfrm>
        </p:spPr>
        <p:txBody>
          <a:bodyPr/>
          <a:lstStyle/>
          <a:p>
            <a:pPr marL="114297" indent="0">
              <a:buNone/>
            </a:pPr>
            <a:r>
              <a:rPr lang="en-US" sz="1600" dirty="0"/>
              <a:t>We test two competing theories by simulating "robot players" that try to mimic human behavior:</a:t>
            </a:r>
          </a:p>
          <a:p>
            <a:pPr marL="287331" indent="-173034">
              <a:buFont typeface="Arial" panose="020B0604020202020204" pitchFamily="34" charset="0"/>
              <a:buChar char="•"/>
            </a:pPr>
            <a:r>
              <a:rPr lang="en-US" sz="1600" b="1" dirty="0"/>
              <a:t>The Bayesian Observer:</a:t>
            </a:r>
            <a:r>
              <a:rPr lang="en-US" sz="1600" dirty="0"/>
              <a:t> A "smart statistician" that optimally integrates all information.</a:t>
            </a:r>
          </a:p>
          <a:p>
            <a:pPr marL="287331" indent="-173034">
              <a:buFont typeface="Arial" panose="020B0604020202020204" pitchFamily="34" charset="0"/>
              <a:buChar char="•"/>
            </a:pPr>
            <a:r>
              <a:rPr lang="en-US" sz="1600" b="1" dirty="0"/>
              <a:t>The Switching Observer:</a:t>
            </a:r>
            <a:r>
              <a:rPr lang="en-US" sz="1600" dirty="0"/>
              <a:t> A "mental shortcut" that chooses one source of information over another.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3C694-E032-37F1-8A98-B18090150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DE0C0-8C5F-F7FB-765D-CC81DB77E095}"/>
              </a:ext>
            </a:extLst>
          </p:cNvPr>
          <p:cNvSpPr txBox="1"/>
          <p:nvPr/>
        </p:nvSpPr>
        <p:spPr>
          <a:xfrm>
            <a:off x="265500" y="2650128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Proxima Nova" panose="020B0604020202020204" charset="0"/>
              </a:rPr>
              <a:t>Which cognitive model best explains how we make decisions under uncertainty?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B75DF8-0746-6457-1552-0F06A0D2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0" y="0"/>
            <a:ext cx="1813560" cy="120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174416-B283-1EC4-9FC6-787BF8EFEBFD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2928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74BD-FFE2-0B0E-C91B-8F3FAA74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Bayesian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1BFA9-93C9-57F8-85B7-5834A532A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A5EB46E-65F5-46A8-E7C7-020FD177B0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370" y="1209380"/>
            <a:ext cx="3768381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4621" indent="-174621" defTabSz="914378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roxima Nova" panose="020B0604020202020204" charset="0"/>
              </a:rPr>
              <a:t>This model assumes the brain acts like an optimal statistician, combining what it sees (evidence) with what it expects (prior).</a:t>
            </a:r>
          </a:p>
          <a:p>
            <a:pPr marL="174621" indent="-174621" defTabSz="914378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roxima Nova" panose="020B0604020202020204" charset="0"/>
              </a:rPr>
              <a:t>Its prediction is a weighted average of the two, and it learns by updating its confidence on every trial.</a:t>
            </a:r>
          </a:p>
          <a:p>
            <a:pPr marL="174621" indent="-174621" defTabSz="914378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roxima Nova" panose="020B0604020202020204" charset="0"/>
              </a:rPr>
              <a:t>The plot shows the model's predictions (red) overlaid on the human's actual responses (blue) for our most interesting subject.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36DFEB-246C-9329-2755-AF68F7F06834}"/>
              </a:ext>
            </a:extLst>
          </p:cNvPr>
          <p:cNvSpPr/>
          <p:nvPr/>
        </p:nvSpPr>
        <p:spPr>
          <a:xfrm>
            <a:off x="7159414" y="1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03B78A-85E4-E79C-401D-ABB9EE556EA8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66F9DD-8799-36F4-CB4D-2A9FD08F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51" y="1017726"/>
            <a:ext cx="5124733" cy="297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F2602-AC12-2282-7A5F-5353294D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9FB87-7D1A-A497-C763-176E07450284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83F35-190B-512F-2F22-E8CD336BCB36}"/>
              </a:ext>
            </a:extLst>
          </p:cNvPr>
          <p:cNvSpPr/>
          <p:nvPr/>
        </p:nvSpPr>
        <p:spPr>
          <a:xfrm>
            <a:off x="7159414" y="1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006B12D-9513-AF39-93F4-8957BB25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Strategy: The Switching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77EE48-D340-2668-E9F2-A1996576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880" y="1031703"/>
            <a:ext cx="4906121" cy="2839900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F612D263-C2D4-32D4-3478-ADDCF9A0B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1700" y="1136471"/>
            <a:ext cx="3766026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4621" indent="-17462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roxima Nova" panose="020B0604020202020204" charset="0"/>
              </a:rPr>
              <a:t>This model proposes a simpler mental shortcut, or heuristic, instead of complex integration.</a:t>
            </a:r>
          </a:p>
          <a:p>
            <a:pPr marL="174621" indent="-17462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roxima Nova" panose="020B0604020202020204" charset="0"/>
              </a:rPr>
              <a:t>On each trial, it makes a probabilistic choice to report either the sensory evidence or the prior expectation.</a:t>
            </a:r>
          </a:p>
          <a:p>
            <a:pPr marL="174621" indent="-17462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roxima Nova" panose="020B0604020202020204" charset="0"/>
              </a:rPr>
              <a:t>Its key prediction is a two-peaked (bimodal) distribution of answers. The plot compares the shape of the model's predictions (red) to the human's (blue).</a:t>
            </a:r>
          </a:p>
          <a:p>
            <a:pPr marL="174621" indent="-17462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endParaRPr lang="en-US" altLang="en-US" sz="1600" dirty="0">
              <a:latin typeface="Proxima Nova" panose="020B060402020202020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6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296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FCAE-F390-4398-9092-A626743B3C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C6611D-A2D9-E2E4-D393-F5289A96996D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8E163D-C29A-7B8D-A1C1-1BDBA5822F1F}"/>
              </a:ext>
            </a:extLst>
          </p:cNvPr>
          <p:cNvSpPr/>
          <p:nvPr/>
        </p:nvSpPr>
        <p:spPr>
          <a:xfrm>
            <a:off x="7159414" y="1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68946D-E62D-8362-888F-53F051AE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82" y="1265709"/>
            <a:ext cx="5326718" cy="26120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5EF010B-1079-2491-975A-FF607EA6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dirty="0"/>
              <a:t>The Verdict: Bayesian Integration is a Better Fit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1936238-542A-EB82-6CEC-E1D646642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1700" y="1102245"/>
            <a:ext cx="359067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4621" indent="-17462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roxima Nova" panose="020B0604020202020204" charset="0"/>
              </a:rPr>
              <a:t>We ran a "bake-off," finding the best possible version of each model for all 12 subjects.</a:t>
            </a:r>
          </a:p>
          <a:p>
            <a:pPr marL="174621" indent="-17462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roxima Nova" panose="020B0604020202020204" charset="0"/>
              </a:rPr>
              <a:t>The </a:t>
            </a:r>
            <a:r>
              <a:rPr lang="en-US" altLang="en-US" sz="1600" b="1" dirty="0">
                <a:latin typeface="Proxima Nova" panose="020B0604020202020204" charset="0"/>
              </a:rPr>
              <a:t>Online Bayesian model</a:t>
            </a:r>
            <a:r>
              <a:rPr lang="en-US" altLang="en-US" sz="1600" dirty="0">
                <a:latin typeface="Proxima Nova" panose="020B0604020202020204" charset="0"/>
              </a:rPr>
              <a:t> consistently explained the human data better (lower error) for the vast majority of subjects.</a:t>
            </a:r>
          </a:p>
          <a:p>
            <a:pPr marL="174621" indent="-17462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roxima Nova" panose="020B0604020202020204" charset="0"/>
              </a:rPr>
              <a:t>However, the results also reveal profound </a:t>
            </a:r>
            <a:r>
              <a:rPr lang="en-US" altLang="en-US" sz="1600" b="1" dirty="0">
                <a:latin typeface="Proxima Nova" panose="020B0604020202020204" charset="0"/>
              </a:rPr>
              <a:t>individual differences</a:t>
            </a:r>
            <a:r>
              <a:rPr lang="en-US" altLang="en-US" sz="1600" dirty="0">
                <a:latin typeface="Proxima Nova" panose="020B0604020202020204" charset="0"/>
              </a:rPr>
              <a:t>, suggesting that while integration is a better general theory, the specific strategy is highly personal.</a:t>
            </a:r>
          </a:p>
          <a:p>
            <a:pPr marL="174621" indent="-17462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endParaRPr lang="en-US" altLang="en-US" sz="1600" dirty="0">
              <a:latin typeface="Proxima Nova" panose="020B060402020202020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600" dirty="0">
              <a:latin typeface="Proxima Nova" panose="020B060402020202020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6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3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880402B2-834B-812E-B898-ACE67FFA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>
            <a:extLst>
              <a:ext uri="{FF2B5EF4-FFF2-40B4-BE49-F238E27FC236}">
                <a16:creationId xmlns:a16="http://schemas.microsoft.com/office/drawing/2014/main" id="{11A1EF3E-75C0-57CF-8FF3-7BFFCF40E0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/>
              <a:t>Online Bayesian Model with Kalmen Gain</a:t>
            </a:r>
            <a:endParaRPr dirty="0"/>
          </a:p>
        </p:txBody>
      </p:sp>
      <p:sp>
        <p:nvSpPr>
          <p:cNvPr id="63" name="Google Shape;63;p8">
            <a:extLst>
              <a:ext uri="{FF2B5EF4-FFF2-40B4-BE49-F238E27FC236}">
                <a16:creationId xmlns:a16="http://schemas.microsoft.com/office/drawing/2014/main" id="{AE13A0A0-69DF-C500-B925-4EE6D4088C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62;p8">
                <a:extLst>
                  <a:ext uri="{FF2B5EF4-FFF2-40B4-BE49-F238E27FC236}">
                    <a16:creationId xmlns:a16="http://schemas.microsoft.com/office/drawing/2014/main" id="{702FFEA0-AF7D-6FE0-3CBD-8E3D6078455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1" y="1071593"/>
                <a:ext cx="9093994" cy="12549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numCol="1" rtlCol="0" anchor="t" anchorCtr="0">
                <a:noAutofit/>
              </a:bodyPr>
              <a:lstStyle/>
              <a:p>
                <a:pPr marL="114297" indent="0">
                  <a:buNone/>
                </a:pPr>
                <a:r>
                  <a:rPr lang="en-US" sz="1200" dirty="0"/>
                  <a:t>Model Parameters:</a:t>
                </a:r>
              </a:p>
              <a:p>
                <a:pPr>
                  <a:buFont typeface="Cambria Math" panose="02040503050406030204" pitchFamily="18" charset="0"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1200" i="1" dirty="0" err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200" dirty="0"/>
                  <a:t>Sensory precision (concentration)</a:t>
                </a:r>
              </a:p>
              <a:p>
                <a:pPr>
                  <a:buFont typeface="Cambria Math" panose="02040503050406030204" pitchFamily="18" charset="0"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12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200" dirty="0"/>
                  <a:t>: Motor noise (concentration)</a:t>
                </a:r>
              </a:p>
              <a:p>
                <a:pPr>
                  <a:buFont typeface="Cambria Math" panose="02040503050406030204" pitchFamily="18" charset="0"/>
                  <a:buChar char="–"/>
                </a:pP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200" dirty="0"/>
                  <a:t>: Process noise variance (how much the prior drifts)</a:t>
                </a:r>
              </a:p>
              <a:p>
                <a:pPr>
                  <a:buFont typeface="Cambria Math" panose="02040503050406030204" pitchFamily="18" charset="0"/>
                  <a:buChar char="–"/>
                </a:pP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200" dirty="0"/>
                  <a:t>: Measurement noise variance (how noisy feedback is)</a:t>
                </a:r>
              </a:p>
              <a:p>
                <a:pPr>
                  <a:buFont typeface="Cambria Math" panose="02040503050406030204" pitchFamily="18" charset="0"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12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200" dirty="0"/>
                  <a:t>: Precision (how much the current prior influences)</a:t>
                </a:r>
              </a:p>
              <a:p>
                <a:pPr marL="114297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5" name="Google Shape;62;p8">
                <a:extLst>
                  <a:ext uri="{FF2B5EF4-FFF2-40B4-BE49-F238E27FC236}">
                    <a16:creationId xmlns:a16="http://schemas.microsoft.com/office/drawing/2014/main" id="{702FFEA0-AF7D-6FE0-3CBD-8E3D6078455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1" y="1071593"/>
                <a:ext cx="9093994" cy="1254969"/>
              </a:xfrm>
              <a:prstGeom prst="rect">
                <a:avLst/>
              </a:prstGeom>
              <a:blipFill>
                <a:blip r:embed="rId3"/>
                <a:stretch>
                  <a:fillRect b="-18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4CAC462-CC75-ACB9-759F-23E99FE06499}"/>
              </a:ext>
            </a:extLst>
          </p:cNvPr>
          <p:cNvSpPr/>
          <p:nvPr/>
        </p:nvSpPr>
        <p:spPr>
          <a:xfrm>
            <a:off x="7159414" y="1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20E3F0-B663-AF61-ECCA-52D50EF33F9F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62;p8">
                <a:extLst>
                  <a:ext uri="{FF2B5EF4-FFF2-40B4-BE49-F238E27FC236}">
                    <a16:creationId xmlns:a16="http://schemas.microsoft.com/office/drawing/2014/main" id="{7517986D-DDF7-5E6A-E4AE-A2047C6B58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" y="2461312"/>
                <a:ext cx="7772437" cy="16843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numCol="1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800"/>
                  <a:buFont typeface="Proxima Nova"/>
                  <a:buChar char="●"/>
                  <a:defRPr sz="1800" b="0" i="0" u="none" strike="noStrike" cap="none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Proxima Nova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Proxima Nova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Proxima Nova"/>
                  <a:buChar char="●"/>
                  <a:defRPr sz="1400" b="0" i="0" u="none" strike="noStrike" cap="none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Proxima Nova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Proxima Nova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Proxima Nova"/>
                  <a:buChar char="●"/>
                  <a:defRPr sz="1400" b="0" i="0" u="none" strike="noStrike" cap="none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Proxima Nova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3"/>
                  </a:buClr>
                  <a:buSzPts val="1400"/>
                  <a:buFont typeface="Proxima Nova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9pPr>
              </a:lstStyle>
              <a:p>
                <a:pPr marL="114297" indent="0">
                  <a:buNone/>
                </a:pPr>
                <a:r>
                  <a:rPr lang="en-US" sz="1200" dirty="0"/>
                  <a:t>Model’s Logic:</a:t>
                </a:r>
              </a:p>
              <a:p>
                <a:pPr>
                  <a:buFont typeface="Proxima Nova" panose="020B0604020202020204" charset="0"/>
                  <a:buChar char="–"/>
                </a:pPr>
                <a:r>
                  <a:rPr lang="en-US" sz="1200" dirty="0"/>
                  <a:t>Initializes belief state at the start, with a high uncertainty</a:t>
                </a:r>
              </a:p>
              <a:p>
                <a:pPr>
                  <a:buFont typeface="Proxima Nova" panose="020B0604020202020204" charset="0"/>
                  <a:buChar char="–"/>
                </a:pPr>
                <a:r>
                  <a:rPr lang="en-US" sz="1200" dirty="0"/>
                  <a:t>Predicts the state for the current trial by looping through trials, then converts it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12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>
                  <a:buFont typeface="Proxima Nova" panose="020B0604020202020204" charset="0"/>
                  <a:buChar char="–"/>
                </a:pPr>
                <a:r>
                  <a:rPr lang="en-US" sz="1200" dirty="0"/>
                  <a:t>Combines current belief (prior) with sensory evidence</a:t>
                </a:r>
              </a:p>
              <a:p>
                <a:pPr>
                  <a:buFont typeface="Proxima Nova" panose="020B0604020202020204" charset="0"/>
                  <a:buChar char="–"/>
                </a:pPr>
                <a:r>
                  <a:rPr lang="en-US" sz="1200" dirty="0"/>
                  <a:t>Calculates the log-likelihood of the subject's actual response by Von Mises Log Probability Distribution</a:t>
                </a:r>
              </a:p>
              <a:p>
                <a:pPr>
                  <a:buFont typeface="Proxima Nova" panose="020B0604020202020204" charset="0"/>
                  <a:buChar char="–"/>
                </a:pPr>
                <a:r>
                  <a:rPr lang="en-US" sz="1200" dirty="0"/>
                  <a:t>Learns from the feedback (true stimulus direction) by calculating Kalman Gain (learning rate for that trial)</a:t>
                </a:r>
              </a:p>
              <a:p>
                <a:pPr>
                  <a:buFont typeface="Proxima Nova" panose="020B0604020202020204" charset="0"/>
                  <a:buChar char="–"/>
                </a:pPr>
                <a:r>
                  <a:rPr lang="en-US" sz="1200" dirty="0"/>
                  <a:t>Calculates prediction's circular error and Updates belief state for the next trial</a:t>
                </a:r>
              </a:p>
              <a:p>
                <a:pPr>
                  <a:buFont typeface="Proxima Nova" panose="020B0604020202020204" charset="0"/>
                  <a:buChar char="–"/>
                </a:pPr>
                <a:endParaRPr lang="en-US" sz="1200" dirty="0"/>
              </a:p>
              <a:p>
                <a:pPr>
                  <a:buFont typeface="Proxima Nova" panose="020B0604020202020204" charset="0"/>
                  <a:buChar char="–"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Google Shape;62;p8">
                <a:extLst>
                  <a:ext uri="{FF2B5EF4-FFF2-40B4-BE49-F238E27FC236}">
                    <a16:creationId xmlns:a16="http://schemas.microsoft.com/office/drawing/2014/main" id="{7517986D-DDF7-5E6A-E4AE-A2047C6B5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461312"/>
                <a:ext cx="7772437" cy="1684334"/>
              </a:xfrm>
              <a:prstGeom prst="rect">
                <a:avLst/>
              </a:prstGeom>
              <a:blipFill>
                <a:blip r:embed="rId4"/>
                <a:stretch>
                  <a:fillRect b="-32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72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Roadmap to Our Project Presentation</a:t>
            </a:r>
            <a:endParaRPr dirty="0"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Project Goals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The </a:t>
            </a:r>
            <a:r>
              <a:rPr lang="en-US" dirty="0" err="1"/>
              <a:t>Laquitaine</a:t>
            </a:r>
            <a:r>
              <a:rPr lang="en-US" dirty="0"/>
              <a:t> &amp; Gardner Dataset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3F0504-D7FB-450A-AB96-1E2812C7B86D}"/>
              </a:ext>
            </a:extLst>
          </p:cNvPr>
          <p:cNvSpPr/>
          <p:nvPr/>
        </p:nvSpPr>
        <p:spPr>
          <a:xfrm>
            <a:off x="7159413" y="-13547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963AF-E7D3-4848-B2F8-EE0750DC399D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2235035B-778A-A065-C777-CDCB5F381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B6E2F6-752C-9375-7930-D8BFB9A7A203}"/>
              </a:ext>
            </a:extLst>
          </p:cNvPr>
          <p:cNvSpPr/>
          <p:nvPr/>
        </p:nvSpPr>
        <p:spPr>
          <a:xfrm>
            <a:off x="4545452" y="-76200"/>
            <a:ext cx="819573" cy="4278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1" name="Google Shape;71;p9">
            <a:extLst>
              <a:ext uri="{FF2B5EF4-FFF2-40B4-BE49-F238E27FC236}">
                <a16:creationId xmlns:a16="http://schemas.microsoft.com/office/drawing/2014/main" id="{96E91055-0B3C-F058-C6C2-F8D47F90F0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FAE5A-25B3-B9C0-D51D-8A060939FAC5}"/>
              </a:ext>
            </a:extLst>
          </p:cNvPr>
          <p:cNvSpPr/>
          <p:nvPr/>
        </p:nvSpPr>
        <p:spPr>
          <a:xfrm>
            <a:off x="7159414" y="-13546"/>
            <a:ext cx="1984587" cy="1429173"/>
          </a:xfrm>
          <a:prstGeom prst="rect">
            <a:avLst/>
          </a:prstGeom>
          <a:solidFill>
            <a:srgbClr val="202729"/>
          </a:solidFill>
          <a:ln>
            <a:solidFill>
              <a:srgbClr val="2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CF1E3-CE7D-EB77-8935-5AA28AA05A87}"/>
              </a:ext>
            </a:extLst>
          </p:cNvPr>
          <p:cNvSpPr txBox="1"/>
          <p:nvPr/>
        </p:nvSpPr>
        <p:spPr>
          <a:xfrm>
            <a:off x="5391574" y="1280161"/>
            <a:ext cx="375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sp>
        <p:nvSpPr>
          <p:cNvPr id="15" name="Google Shape;62;p8">
            <a:extLst>
              <a:ext uri="{FF2B5EF4-FFF2-40B4-BE49-F238E27FC236}">
                <a16:creationId xmlns:a16="http://schemas.microsoft.com/office/drawing/2014/main" id="{BD0378F6-62F8-A982-8754-4FC295DC8506}"/>
              </a:ext>
            </a:extLst>
          </p:cNvPr>
          <p:cNvSpPr txBox="1">
            <a:spLocks/>
          </p:cNvSpPr>
          <p:nvPr/>
        </p:nvSpPr>
        <p:spPr>
          <a:xfrm>
            <a:off x="5283200" y="734619"/>
            <a:ext cx="3752427" cy="313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00040" indent="-285743" algn="l"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plot allows for a comparison between the actual errors (blue histogram) and the predicted errors (red curve).</a:t>
            </a:r>
          </a:p>
          <a:p>
            <a:pPr marL="400040" indent="-285743" algn="l"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 good fit would be indicated by the red curve aligning closely with the shape of the blue bars, suggesting that the model’s predictions closely match the actual subject’s data.</a:t>
            </a:r>
          </a:p>
          <a:p>
            <a:pPr marL="400040" indent="-285743" algn="l"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actual errors seem to follow a distribution that peaks around zero, indicating that the model has a reasonable accuracy at the point of estimation, though there are outliers or deviations on both sides.</a:t>
            </a:r>
          </a:p>
          <a:p>
            <a:pPr marL="400040" indent="-285743" algn="l"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model is capturing a general tendency of the errors but might be underestimating the variance, as the actual errors show more spread compared to the model’s predictions.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26CCF-A343-5B3B-0811-D18B61596672}"/>
              </a:ext>
            </a:extLst>
          </p:cNvPr>
          <p:cNvSpPr txBox="1"/>
          <p:nvPr/>
        </p:nvSpPr>
        <p:spPr>
          <a:xfrm>
            <a:off x="5649557" y="362486"/>
            <a:ext cx="4578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Model Fitting and Accuracy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924A1-E996-573C-228B-A68A4B0117CD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B55E9-1C51-6946-1702-E33801B95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1" y="402010"/>
            <a:ext cx="4993862" cy="33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3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62;p8">
            <a:extLst>
              <a:ext uri="{FF2B5EF4-FFF2-40B4-BE49-F238E27FC236}">
                <a16:creationId xmlns:a16="http://schemas.microsoft.com/office/drawing/2014/main" id="{F77B47A5-ACB0-4CE1-B6D0-FCCD08465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Immediate Goals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Analyze how past trials affect current motion estimation errors.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Test whether perceptual biases exist.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Develop online Bayesian model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Overall Goals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Model perceptual decision-making under uncertainty &amp; understanding human perception through experience and feedback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A110F-F97F-41D6-97EC-A4D79DDDF1DD}"/>
              </a:ext>
            </a:extLst>
          </p:cNvPr>
          <p:cNvSpPr/>
          <p:nvPr/>
        </p:nvSpPr>
        <p:spPr>
          <a:xfrm>
            <a:off x="7159413" y="-13547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8DA9AD-ED38-461F-A3E4-35BDB151C6FC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4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Laquitaine</a:t>
            </a:r>
            <a:r>
              <a:rPr lang="en-US" dirty="0"/>
              <a:t> &amp; Gardner Dataset</a:t>
            </a:r>
            <a:endParaRPr dirty="0"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A110F-F97F-41D6-97EC-A4D79DDDF1DD}"/>
              </a:ext>
            </a:extLst>
          </p:cNvPr>
          <p:cNvSpPr/>
          <p:nvPr/>
        </p:nvSpPr>
        <p:spPr>
          <a:xfrm>
            <a:off x="7159413" y="-13547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62;p8">
            <a:extLst>
              <a:ext uri="{FF2B5EF4-FFF2-40B4-BE49-F238E27FC236}">
                <a16:creationId xmlns:a16="http://schemas.microsoft.com/office/drawing/2014/main" id="{C846A01A-B058-4FB1-9108-53FCE40978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Motion direction estimation task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12 human subjects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83,214 behavioral trials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What you SEE (sensory evidence) vs. What you EXPECT (prior knowledge)</a:t>
            </a:r>
          </a:p>
          <a:p>
            <a:pPr lvl="0">
              <a:buChar char="-"/>
            </a:pPr>
            <a:r>
              <a:rPr lang="en-US" dirty="0"/>
              <a:t>data01_direction4priors experiment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D94126-2873-4E7D-8EDE-3BC1487BBED6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Laquitaine</a:t>
            </a:r>
            <a:r>
              <a:rPr lang="en-US" dirty="0"/>
              <a:t> &amp; Gardner Dataset</a:t>
            </a:r>
            <a:endParaRPr dirty="0"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A110F-F97F-41D6-97EC-A4D79DDDF1DD}"/>
              </a:ext>
            </a:extLst>
          </p:cNvPr>
          <p:cNvSpPr/>
          <p:nvPr/>
        </p:nvSpPr>
        <p:spPr>
          <a:xfrm>
            <a:off x="7159413" y="-13547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D94126-2873-4E7D-8EDE-3BC1487BBED6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EB8EF2-F922-42C6-BBB0-DA3374E6B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5680"/>
            <a:ext cx="9144000" cy="3366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A738CA-9B14-4D90-8BE2-533827F053FC}"/>
              </a:ext>
            </a:extLst>
          </p:cNvPr>
          <p:cNvSpPr txBox="1"/>
          <p:nvPr/>
        </p:nvSpPr>
        <p:spPr>
          <a:xfrm>
            <a:off x="437345" y="3624719"/>
            <a:ext cx="5845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Illustration from Nystrom, et al., </a:t>
            </a:r>
            <a:r>
              <a:rPr lang="en-US" sz="1050" dirty="0" err="1"/>
              <a:t>Behav</a:t>
            </a:r>
            <a:r>
              <a:rPr lang="en-US" sz="1050" dirty="0"/>
              <a:t> Res (2023)</a:t>
            </a:r>
            <a:br>
              <a:rPr lang="en-US" sz="1050" dirty="0"/>
            </a:br>
            <a:r>
              <a:rPr lang="en-US" sz="1050" dirty="0" err="1"/>
              <a:t>Laquitaine</a:t>
            </a:r>
            <a:r>
              <a:rPr lang="en-US" sz="1050" dirty="0"/>
              <a:t> Presentation, “Projects Dataset: Bayes heuristics”</a:t>
            </a:r>
            <a:br>
              <a:rPr lang="en-US" sz="1050" dirty="0"/>
            </a:br>
            <a:r>
              <a:rPr lang="en-US" sz="1050" dirty="0"/>
              <a:t>https://www.youtube.com/watch?v=NYzgpUtBhPM</a:t>
            </a:r>
          </a:p>
        </p:txBody>
      </p:sp>
    </p:spTree>
    <p:extLst>
      <p:ext uri="{BB962C8B-B14F-4D97-AF65-F5344CB8AC3E}">
        <p14:creationId xmlns:p14="http://schemas.microsoft.com/office/powerpoint/2010/main" val="107210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Laquitaine</a:t>
            </a:r>
            <a:r>
              <a:rPr lang="en-US" dirty="0"/>
              <a:t> &amp; Gardner Dataset</a:t>
            </a:r>
            <a:endParaRPr dirty="0"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A110F-F97F-41D6-97EC-A4D79DDDF1DD}"/>
              </a:ext>
            </a:extLst>
          </p:cNvPr>
          <p:cNvSpPr/>
          <p:nvPr/>
        </p:nvSpPr>
        <p:spPr>
          <a:xfrm>
            <a:off x="7159413" y="-13547"/>
            <a:ext cx="1984587" cy="1429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D94126-2873-4E7D-8EDE-3BC1487BBED6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5F214-585E-4E5A-ACEA-6A73671CD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6"/>
          <a:stretch/>
        </p:blipFill>
        <p:spPr>
          <a:xfrm>
            <a:off x="1943946" y="1017725"/>
            <a:ext cx="5256107" cy="2621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0D5747-46E5-4CE5-A517-252AE8E5CC5F}"/>
              </a:ext>
            </a:extLst>
          </p:cNvPr>
          <p:cNvSpPr txBox="1"/>
          <p:nvPr/>
        </p:nvSpPr>
        <p:spPr>
          <a:xfrm>
            <a:off x="514772" y="3770913"/>
            <a:ext cx="5845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Laquitaine</a:t>
            </a:r>
            <a:r>
              <a:rPr lang="en-US" sz="1050" dirty="0"/>
              <a:t> Presentation, “Projects Dataset: Bayes heuristics”</a:t>
            </a:r>
            <a:br>
              <a:rPr lang="en-US" sz="1050" dirty="0"/>
            </a:br>
            <a:r>
              <a:rPr lang="en-US" sz="1050" dirty="0"/>
              <a:t>https://www.youtube.com/watch?v=NYzgpUtBhPM</a:t>
            </a:r>
          </a:p>
        </p:txBody>
      </p:sp>
    </p:spTree>
    <p:extLst>
      <p:ext uri="{BB962C8B-B14F-4D97-AF65-F5344CB8AC3E}">
        <p14:creationId xmlns:p14="http://schemas.microsoft.com/office/powerpoint/2010/main" val="340993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F468DD-BA50-4B15-9B93-104034F3D5DC}"/>
              </a:ext>
            </a:extLst>
          </p:cNvPr>
          <p:cNvSpPr/>
          <p:nvPr/>
        </p:nvSpPr>
        <p:spPr>
          <a:xfrm>
            <a:off x="7159413" y="-13546"/>
            <a:ext cx="1984587" cy="1429173"/>
          </a:xfrm>
          <a:prstGeom prst="rect">
            <a:avLst/>
          </a:prstGeom>
          <a:solidFill>
            <a:srgbClr val="202729"/>
          </a:solidFill>
          <a:ln>
            <a:solidFill>
              <a:srgbClr val="2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2EB3E-A86A-40AF-9F38-48CEE7B17B99}"/>
              </a:ext>
            </a:extLst>
          </p:cNvPr>
          <p:cNvSpPr txBox="1"/>
          <p:nvPr/>
        </p:nvSpPr>
        <p:spPr>
          <a:xfrm>
            <a:off x="5391573" y="1280160"/>
            <a:ext cx="3752427" cy="225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Google Shape;62;p8">
            <a:extLst>
              <a:ext uri="{FF2B5EF4-FFF2-40B4-BE49-F238E27FC236}">
                <a16:creationId xmlns:a16="http://schemas.microsoft.com/office/drawing/2014/main" id="{F118232E-9954-4625-BE27-2FD307B64331}"/>
              </a:ext>
            </a:extLst>
          </p:cNvPr>
          <p:cNvSpPr txBox="1">
            <a:spLocks/>
          </p:cNvSpPr>
          <p:nvPr/>
        </p:nvSpPr>
        <p:spPr>
          <a:xfrm>
            <a:off x="4825167" y="995787"/>
            <a:ext cx="3921633" cy="29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00050" indent="-285750" algn="l"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Predicting the angular difference between the subject’s estimate and the true prior direction. </a:t>
            </a:r>
          </a:p>
          <a:p>
            <a:pPr algn="l">
              <a:buSzPts val="1800"/>
              <a:buFont typeface="Proxima Nova"/>
              <a:buChar char="-"/>
            </a:pPr>
            <a:endParaRPr lang="en-US" sz="1400" dirty="0">
              <a:solidFill>
                <a:schemeClr val="bg1"/>
              </a:solidFill>
            </a:endParaRPr>
          </a:p>
          <a:p>
            <a:pPr marL="400050" indent="-285750" algn="l"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 positive value = estimate is clockwise from the prior </a:t>
            </a:r>
          </a:p>
          <a:p>
            <a:pPr algn="l">
              <a:buSzPts val="1800"/>
              <a:buFont typeface="Proxima Nova"/>
              <a:buChar char="-"/>
            </a:pPr>
            <a:endParaRPr lang="en-US" sz="1400" dirty="0">
              <a:solidFill>
                <a:schemeClr val="bg1"/>
              </a:solidFill>
            </a:endParaRPr>
          </a:p>
          <a:p>
            <a:pPr marL="400050" indent="-285750" algn="l"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 negative value = estimate is counter-clockwise from the prior 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130FF-D8BF-49E6-8B27-21F70314ADB9}"/>
              </a:ext>
            </a:extLst>
          </p:cNvPr>
          <p:cNvSpPr txBox="1"/>
          <p:nvPr/>
        </p:nvSpPr>
        <p:spPr>
          <a:xfrm>
            <a:off x="4825167" y="493450"/>
            <a:ext cx="4578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Predicting </a:t>
            </a:r>
            <a:r>
              <a:rPr lang="en-US" sz="1600" i="0" dirty="0">
                <a:solidFill>
                  <a:schemeClr val="bg1"/>
                </a:solidFill>
                <a:effectLst/>
                <a:latin typeface="Google Sans"/>
              </a:rPr>
              <a:t>Signed Bias from Priors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4DA34D-95B9-48FC-B82C-ECEB6812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9" y="531764"/>
            <a:ext cx="3495191" cy="35011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E582EB-E0BF-4709-8711-829B7315AF3F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8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72450" y="4201800"/>
            <a:ext cx="548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F468DD-BA50-4B15-9B93-104034F3D5DC}"/>
              </a:ext>
            </a:extLst>
          </p:cNvPr>
          <p:cNvSpPr/>
          <p:nvPr/>
        </p:nvSpPr>
        <p:spPr>
          <a:xfrm>
            <a:off x="7159413" y="0"/>
            <a:ext cx="1984587" cy="1429173"/>
          </a:xfrm>
          <a:prstGeom prst="rect">
            <a:avLst/>
          </a:prstGeom>
          <a:solidFill>
            <a:srgbClr val="202729"/>
          </a:solidFill>
          <a:ln>
            <a:solidFill>
              <a:srgbClr val="2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04161-73A6-41F2-B4DD-81A43C13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470848"/>
            <a:ext cx="3556001" cy="3562069"/>
          </a:xfrm>
          <a:prstGeom prst="rect">
            <a:avLst/>
          </a:prstGeom>
        </p:spPr>
      </p:pic>
      <p:sp>
        <p:nvSpPr>
          <p:cNvPr id="10" name="Google Shape;62;p8">
            <a:extLst>
              <a:ext uri="{FF2B5EF4-FFF2-40B4-BE49-F238E27FC236}">
                <a16:creationId xmlns:a16="http://schemas.microsoft.com/office/drawing/2014/main" id="{84786FE6-730D-49D8-BF73-A8622D963770}"/>
              </a:ext>
            </a:extLst>
          </p:cNvPr>
          <p:cNvSpPr txBox="1">
            <a:spLocks/>
          </p:cNvSpPr>
          <p:nvPr/>
        </p:nvSpPr>
        <p:spPr>
          <a:xfrm>
            <a:off x="4825167" y="995787"/>
            <a:ext cx="3921633" cy="29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00050" indent="-285750" algn="l"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Both models show moderate predictive performance (R² ≈ 0.25)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EBFB9-4A02-48D5-990E-6DBA0E304DD5}"/>
              </a:ext>
            </a:extLst>
          </p:cNvPr>
          <p:cNvSpPr txBox="1"/>
          <p:nvPr/>
        </p:nvSpPr>
        <p:spPr>
          <a:xfrm>
            <a:off x="4825167" y="493450"/>
            <a:ext cx="4578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Predicting </a:t>
            </a:r>
            <a:r>
              <a:rPr lang="en-US" sz="1600" i="0" dirty="0">
                <a:solidFill>
                  <a:schemeClr val="bg1"/>
                </a:solidFill>
                <a:effectLst/>
                <a:latin typeface="Google Sans"/>
              </a:rPr>
              <a:t>Signed Bias from Priors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AE7A30-2FAE-4D15-B014-81D11C886295}"/>
              </a:ext>
            </a:extLst>
          </p:cNvPr>
          <p:cNvSpPr/>
          <p:nvPr/>
        </p:nvSpPr>
        <p:spPr>
          <a:xfrm>
            <a:off x="122850" y="4201800"/>
            <a:ext cx="24384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5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DBFE9-517B-039A-EC9D-7F5B9C20C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Google Shape;61;p8">
            <a:extLst>
              <a:ext uri="{FF2B5EF4-FFF2-40B4-BE49-F238E27FC236}">
                <a16:creationId xmlns:a16="http://schemas.microsoft.com/office/drawing/2014/main" id="{AF4FE9B8-1240-69E2-B791-6B89469F3E06}"/>
              </a:ext>
            </a:extLst>
          </p:cNvPr>
          <p:cNvSpPr txBox="1">
            <a:spLocks/>
          </p:cNvSpPr>
          <p:nvPr/>
        </p:nvSpPr>
        <p:spPr>
          <a:xfrm>
            <a:off x="-1031713" y="-21630"/>
            <a:ext cx="5440682" cy="12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2800" dirty="0"/>
              <a:t>Waterfall Illusion in </a:t>
            </a:r>
          </a:p>
          <a:p>
            <a:r>
              <a:rPr lang="en-US" sz="2800" dirty="0"/>
              <a:t>Motion Perception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76824-B5A8-6DBB-30A3-58944E5D1B25}"/>
              </a:ext>
            </a:extLst>
          </p:cNvPr>
          <p:cNvSpPr txBox="1"/>
          <p:nvPr/>
        </p:nvSpPr>
        <p:spPr>
          <a:xfrm>
            <a:off x="141766" y="2396879"/>
            <a:ext cx="29826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xima Nova" panose="020B0604020202020204" charset="0"/>
              </a:rPr>
              <a:t>Per-subject analysis of estimation bias, computed as the deviation between the current estimate and stimulus, relative to the circular mean of the previous 3 trials, across varying prior and coherence conditions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951D31-2552-7D23-4E5D-9718D8B2298B}"/>
              </a:ext>
            </a:extLst>
          </p:cNvPr>
          <p:cNvSpPr txBox="1"/>
          <p:nvPr/>
        </p:nvSpPr>
        <p:spPr>
          <a:xfrm>
            <a:off x="38224" y="1146183"/>
            <a:ext cx="31897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US" dirty="0"/>
              <a:t>A repulsive perceptual bias where, after viewing motion in one direction for a while, a static or ambiguous stimulus appears to move in the opposite direction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407469-C3FB-7C30-8290-BD6EC5B8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098" y="-21630"/>
            <a:ext cx="2370902" cy="13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9357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958</Words>
  <Application>Microsoft Office PowerPoint</Application>
  <PresentationFormat>On-screen Show (16:9)</PresentationFormat>
  <Paragraphs>102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Cambria Math</vt:lpstr>
      <vt:lpstr>Proxima Nova</vt:lpstr>
      <vt:lpstr>Arial</vt:lpstr>
      <vt:lpstr>Google Sans</vt:lpstr>
      <vt:lpstr>Spearmint</vt:lpstr>
      <vt:lpstr>Modeling Human Perceptual Decision-Making and Bias</vt:lpstr>
      <vt:lpstr>Roadmap to Our Project Presentation</vt:lpstr>
      <vt:lpstr>Goals</vt:lpstr>
      <vt:lpstr>The Laquitaine &amp; Gardner Dataset</vt:lpstr>
      <vt:lpstr>The Laquitaine &amp; Gardner Dataset</vt:lpstr>
      <vt:lpstr>The Laquitaine &amp; Gardner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Cardinal Bias</vt:lpstr>
      <vt:lpstr>Attraction toward 225° prior</vt:lpstr>
      <vt:lpstr>Half comparison </vt:lpstr>
      <vt:lpstr>Modeling Perceptual Strategy: Bayesian vs. Switching</vt:lpstr>
      <vt:lpstr>A Closer Look at the Bayesian Model</vt:lpstr>
      <vt:lpstr>An Alternative Strategy: The Switching Model</vt:lpstr>
      <vt:lpstr>The Verdict: Bayesian Integration is a Better Fit</vt:lpstr>
      <vt:lpstr>Online Bayesian Model with Kalmen 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Human Perceptual Decision-Making and Bias</dc:title>
  <dc:creator>Mohammad-Reza</dc:creator>
  <cp:lastModifiedBy>Greatest Pleasure</cp:lastModifiedBy>
  <cp:revision>20</cp:revision>
  <dcterms:modified xsi:type="dcterms:W3CDTF">2025-11-21T10:46:05Z</dcterms:modified>
</cp:coreProperties>
</file>